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21"/>
  </p:notesMasterIdLst>
  <p:sldIdLst>
    <p:sldId id="256" r:id="rId2"/>
    <p:sldId id="277" r:id="rId3"/>
    <p:sldId id="295" r:id="rId4"/>
    <p:sldId id="276" r:id="rId5"/>
    <p:sldId id="278" r:id="rId6"/>
    <p:sldId id="279" r:id="rId7"/>
    <p:sldId id="281" r:id="rId8"/>
    <p:sldId id="280" r:id="rId9"/>
    <p:sldId id="282" r:id="rId10"/>
    <p:sldId id="283" r:id="rId11"/>
    <p:sldId id="284" r:id="rId12"/>
    <p:sldId id="285" r:id="rId13"/>
    <p:sldId id="286" r:id="rId14"/>
    <p:sldId id="287" r:id="rId15"/>
    <p:sldId id="291" r:id="rId16"/>
    <p:sldId id="289" r:id="rId17"/>
    <p:sldId id="292" r:id="rId18"/>
    <p:sldId id="293" r:id="rId19"/>
    <p:sldId id="290" r:id="rId2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11097"/>
    <p:restoredTop sz="96327"/>
  </p:normalViewPr>
  <p:slideViewPr>
    <p:cSldViewPr snapToGrid="0">
      <p:cViewPr varScale="1">
        <p:scale>
          <a:sx n="128" d="100"/>
          <a:sy n="128" d="100"/>
        </p:scale>
        <p:origin x="76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2252"/>
    </p:cViewPr>
  </p:sorterViewPr>
  <p:notesViewPr>
    <p:cSldViewPr snapToGrid="0">
      <p:cViewPr varScale="1">
        <p:scale>
          <a:sx n="128" d="100"/>
          <a:sy n="128" d="100"/>
        </p:scale>
        <p:origin x="5432" y="1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9.png>
</file>

<file path=ppt/media/image2.jpg>
</file>

<file path=ppt/media/image20.png>
</file>

<file path=ppt/media/image21.png>
</file>

<file path=ppt/media/image3.png>
</file>

<file path=ppt/media/image5.png>
</file>

<file path=ppt/media/image6.png>
</file>

<file path=ppt/media/image8.pn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740663-01EB-3D49-B63F-966DE27C334D}" type="datetimeFigureOut">
              <a:rPr lang="en-MX" smtClean="0"/>
              <a:t>26/01/24</a:t>
            </a:fld>
            <a:endParaRPr lang="en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BAD137B-3B82-AC48-9919-445378847416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217437047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BAD137B-3B82-AC48-9919-445378847416}" type="slidenum">
              <a:rPr lang="en-MX" smtClean="0"/>
              <a:t>5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22502216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417779" y="802298"/>
            <a:ext cx="8637073" cy="2541431"/>
          </a:xfrm>
        </p:spPr>
        <p:txBody>
          <a:bodyPr bIns="0" anchor="b">
            <a:normAutofit/>
          </a:bodyPr>
          <a:lstStyle>
            <a:lvl1pPr algn="l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417780" y="3531204"/>
            <a:ext cx="8637072" cy="977621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800" b="0" cap="all" baseline="0">
                <a:solidFill>
                  <a:schemeClr val="tx1"/>
                </a:solidFill>
              </a:defRPr>
            </a:lvl1pPr>
            <a:lvl2pPr marL="457200" indent="0" algn="ctr">
              <a:buNone/>
              <a:defRPr sz="18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416500" y="329307"/>
            <a:ext cx="4973915" cy="3092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437664" y="798973"/>
            <a:ext cx="811019" cy="503578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2417780" y="3528542"/>
            <a:ext cx="863707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6" name="Straight Connector 25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39111" y="798973"/>
            <a:ext cx="1615742" cy="4659889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444672" y="798973"/>
            <a:ext cx="7828830" cy="4659889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9439111" y="798973"/>
            <a:ext cx="0" cy="4659889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4239" y="1756130"/>
            <a:ext cx="8643154" cy="1887950"/>
          </a:xfrm>
        </p:spPr>
        <p:txBody>
          <a:bodyPr anchor="b">
            <a:normAutofit/>
          </a:bodyPr>
          <a:lstStyle>
            <a:lvl1pPr algn="l"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4239" y="3806195"/>
            <a:ext cx="8630446" cy="1012929"/>
          </a:xfrm>
        </p:spPr>
        <p:txBody>
          <a:bodyPr tIns="91440">
            <a:norm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5" name="Straight Connector 14"/>
          <p:cNvCxnSpPr/>
          <p:nvPr/>
        </p:nvCxnSpPr>
        <p:spPr>
          <a:xfrm>
            <a:off x="1454239" y="3804985"/>
            <a:ext cx="863044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9217" y="804889"/>
            <a:ext cx="9605635" cy="105930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447331" y="2010878"/>
            <a:ext cx="4645152" cy="34485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3771" y="2017343"/>
            <a:ext cx="4645152" cy="344152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5" name="Straight Connector 3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7191" y="804163"/>
            <a:ext cx="9607661" cy="105631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47191" y="2019549"/>
            <a:ext cx="4645152" cy="801943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447191" y="2824269"/>
            <a:ext cx="4645152" cy="264445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12362" y="2023003"/>
            <a:ext cx="4645152" cy="80223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2200" b="0" cap="all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12362" y="2821491"/>
            <a:ext cx="4645152" cy="26373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9" name="Straight Connector 28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25" name="Straight Connector 24"/>
          <p:cNvCxnSpPr/>
          <p:nvPr/>
        </p:nvCxnSpPr>
        <p:spPr>
          <a:xfrm>
            <a:off x="1453896" y="1847088"/>
            <a:ext cx="960752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4671" y="798973"/>
            <a:ext cx="3273099" cy="2247117"/>
          </a:xfrm>
        </p:spPr>
        <p:txBody>
          <a:bodyPr anchor="b">
            <a:normAutofit/>
          </a:bodyPr>
          <a:lstStyle>
            <a:lvl1pPr algn="l"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43714" y="798974"/>
            <a:ext cx="6012470" cy="4658826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44671" y="3205491"/>
            <a:ext cx="3275013" cy="2248181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448280" y="3205491"/>
            <a:ext cx="326949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7477387" y="482170"/>
            <a:ext cx="4074533" cy="5149101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51206" y="1129513"/>
            <a:ext cx="5532328" cy="1830584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124389" y="1122542"/>
            <a:ext cx="2791171" cy="3866327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50329" y="3145992"/>
            <a:ext cx="5524404" cy="2003742"/>
          </a:xfrm>
        </p:spPr>
        <p:txBody>
          <a:bodyPr>
            <a:normAutofit/>
          </a:bodyPr>
          <a:lstStyle>
            <a:lvl1pPr marL="0" indent="0" algn="l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447382" y="5469856"/>
            <a:ext cx="5527351" cy="320123"/>
          </a:xfrm>
        </p:spPr>
        <p:txBody>
          <a:bodyPr/>
          <a:lstStyle>
            <a:lvl1pPr algn="l">
              <a:defRPr/>
            </a:lvl1pPr>
          </a:lstStyle>
          <a:p>
            <a:fld id="{48A87A34-81AB-432B-8DAE-1953F412C126}" type="datetimeFigureOut">
              <a:rPr lang="en-US" dirty="0"/>
              <a:pPr/>
              <a:t>1/26/24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447382" y="318640"/>
            <a:ext cx="5541004" cy="32093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cxnSp>
        <p:nvCxnSpPr>
          <p:cNvPr id="31" name="Straight Connector 30"/>
          <p:cNvCxnSpPr/>
          <p:nvPr/>
        </p:nvCxnSpPr>
        <p:spPr>
          <a:xfrm>
            <a:off x="1447382" y="3143605"/>
            <a:ext cx="552735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2019476"/>
            <a:ext cx="12192000" cy="4105941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6126480"/>
            <a:ext cx="12192000" cy="7429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451579" y="804519"/>
            <a:ext cx="9603275" cy="10492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51579" y="2015732"/>
            <a:ext cx="9603275" cy="34506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554138" y="330370"/>
            <a:ext cx="3500715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1/26/24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51579" y="329307"/>
            <a:ext cx="5938836" cy="3092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480060" y="798973"/>
            <a:ext cx="811019" cy="503578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8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6128413"/>
            <a:ext cx="12192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20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8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6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40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87FC2-8E6F-A937-4152-EA41B27691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0111" y="168166"/>
            <a:ext cx="7152289" cy="3337034"/>
          </a:xfrm>
        </p:spPr>
        <p:txBody>
          <a:bodyPr>
            <a:noAutofit/>
          </a:bodyPr>
          <a:lstStyle/>
          <a:p>
            <a:r>
              <a:rPr lang="en-US" sz="4000" dirty="0"/>
              <a:t>De </a:t>
            </a:r>
            <a:r>
              <a:rPr lang="en-US" sz="4000" dirty="0" err="1"/>
              <a:t>picosegundos</a:t>
            </a:r>
            <a:r>
              <a:rPr lang="en-US" sz="4000" dirty="0"/>
              <a:t> a </a:t>
            </a:r>
            <a:r>
              <a:rPr lang="en-US" sz="4000" dirty="0" err="1"/>
              <a:t>microsegundos</a:t>
            </a:r>
            <a:r>
              <a:rPr lang="en-US" sz="4000" dirty="0"/>
              <a:t>, </a:t>
            </a:r>
            <a:r>
              <a:rPr lang="en-US" sz="4000" dirty="0" err="1"/>
              <a:t>el</a:t>
            </a:r>
            <a:r>
              <a:rPr lang="en-US" sz="4000" dirty="0"/>
              <a:t> </a:t>
            </a:r>
            <a:r>
              <a:rPr lang="en-US" sz="4000" dirty="0" err="1"/>
              <a:t>uso</a:t>
            </a:r>
            <a:r>
              <a:rPr lang="en-US" sz="4000" dirty="0"/>
              <a:t> de las </a:t>
            </a:r>
            <a:r>
              <a:rPr lang="en-US" sz="4000" dirty="0" err="1"/>
              <a:t>simulaciones</a:t>
            </a:r>
            <a:r>
              <a:rPr lang="en-US" sz="4000" dirty="0"/>
              <a:t> </a:t>
            </a:r>
            <a:r>
              <a:rPr lang="en-US" sz="4000" dirty="0" err="1"/>
              <a:t>computacionales</a:t>
            </a:r>
            <a:r>
              <a:rPr lang="en-US" sz="4000" dirty="0"/>
              <a:t> para </a:t>
            </a:r>
            <a:r>
              <a:rPr lang="en-US" sz="4000" dirty="0" err="1"/>
              <a:t>hacer</a:t>
            </a:r>
            <a:r>
              <a:rPr lang="en-US" sz="4000" dirty="0"/>
              <a:t> </a:t>
            </a:r>
            <a:r>
              <a:rPr lang="en-US" sz="4000" dirty="0" err="1"/>
              <a:t>preguntas</a:t>
            </a:r>
            <a:r>
              <a:rPr lang="en-US" sz="4000" dirty="0"/>
              <a:t> de </a:t>
            </a:r>
            <a:r>
              <a:rPr lang="en-US" sz="4000" dirty="0" err="1"/>
              <a:t>bioquímica</a:t>
            </a:r>
            <a:r>
              <a:rPr lang="en-US" sz="4000" dirty="0"/>
              <a:t>.</a:t>
            </a:r>
            <a:endParaRPr lang="en-MX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5EF8F4A-0C83-3298-DBC5-4E3DD6CE3CA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64759" y="4178466"/>
            <a:ext cx="7407641" cy="1827479"/>
          </a:xfrm>
        </p:spPr>
        <p:txBody>
          <a:bodyPr>
            <a:normAutofit fontScale="85000" lnSpcReduction="10000"/>
          </a:bodyPr>
          <a:lstStyle/>
          <a:p>
            <a:r>
              <a:rPr lang="en-MX" dirty="0"/>
              <a:t>Lenin dominguez-ramirez</a:t>
            </a:r>
          </a:p>
          <a:p>
            <a:r>
              <a:rPr lang="en-MX" sz="3200" dirty="0"/>
              <a:t>Centro de Investigaciones Biomedicas</a:t>
            </a:r>
          </a:p>
          <a:p>
            <a:r>
              <a:rPr lang="en-US" sz="3200" dirty="0"/>
              <a:t>D</a:t>
            </a:r>
            <a:r>
              <a:rPr lang="en-MX" sz="3200" dirty="0"/>
              <a:t>e Oriente - Imss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5AA5565D-1156-DB35-8DF6-5918B4D1A8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48687" y="69332"/>
            <a:ext cx="3978554" cy="6719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246229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A8E20D-3814-7527-819D-F34F5CA87B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RMSD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E3D33BFF-FF13-C964-9B6B-8A12777B9F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618509" y="1080871"/>
            <a:ext cx="7614443" cy="46962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4773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1DD1AD-EDE2-C46C-4D05-6C857D24F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possible ”reaction” coordinates</a:t>
            </a:r>
            <a:endParaRPr lang="en-MX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6B31140-3777-ED17-CC25-BD40CD8BE7B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3792366" cy="3332123"/>
          </a:xfrm>
        </p:spPr>
        <p:txBody>
          <a:bodyPr/>
          <a:lstStyle/>
          <a:p>
            <a:r>
              <a:rPr lang="en-US" dirty="0"/>
              <a:t>Loop closure defined as the distance between two centers of mass.</a:t>
            </a:r>
          </a:p>
          <a:p>
            <a:r>
              <a:rPr lang="en-US" dirty="0"/>
              <a:t>Distance between the center of mass of PHE105 and the ligand.</a:t>
            </a:r>
            <a:endParaRPr lang="en-MX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B06D00A-1549-61C3-A122-1360F6E6F0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38254" y="1329136"/>
            <a:ext cx="5516600" cy="46403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975581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58CAB6-5774-F8C0-D643-D3EF74D78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Loop Closure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7AF9A60-E368-CFC6-3658-83D77BD1BAC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32983" y="2016125"/>
            <a:ext cx="5440358" cy="3449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48096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3F3B1-E063-BE06-82B6-E181F66C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Ligand position: ligand-F105</a:t>
            </a:r>
            <a:endParaRPr lang="en-MX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B553678-5475-E7E9-DC76-88A991B62C5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65033" y="1746354"/>
            <a:ext cx="6565823" cy="416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65632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C3F3B1-E063-BE06-82B6-E181F66CC4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Ligand position: ligand-F105</a:t>
            </a:r>
            <a:endParaRPr lang="en-MX" dirty="0"/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28B16899-CDBB-4809-26A2-659C5CB8DA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3935" y="2743200"/>
            <a:ext cx="5875805" cy="281250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5B14010-18B0-61AB-15DC-D4D054C509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14733" y="2907615"/>
            <a:ext cx="6099294" cy="2096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125734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829D1A-A886-6164-2E17-EADDF76078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F105</a:t>
            </a:r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9B9774FD-8561-37A8-DDE9-F819BAE495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0507" y="1529395"/>
            <a:ext cx="4280877" cy="4398412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5E1B47C-22BA-B7F3-EF29-44E4263723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7449" y="1529395"/>
            <a:ext cx="4280807" cy="43984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16376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A2C175-0563-9EC6-19BE-61D5620258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F-105 dihedrals as a function of ligand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0236E39-2E13-DA20-8CC1-2D593DB4BA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1112" y="1949507"/>
            <a:ext cx="4393975" cy="4103973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E367070-B7E1-75AC-34CD-8124816BD0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2696" y="1949507"/>
            <a:ext cx="4552158" cy="4103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79655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D60EF-E3F2-C730-5127-4FE6494F3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074" y="294721"/>
            <a:ext cx="9165172" cy="1218490"/>
          </a:xfrm>
        </p:spPr>
        <p:txBody>
          <a:bodyPr/>
          <a:lstStyle/>
          <a:p>
            <a:r>
              <a:rPr lang="en-US" dirty="0"/>
              <a:t>what about ligand entry?</a:t>
            </a:r>
            <a:endParaRPr lang="en-MX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6BDDEC5-D93A-E45F-81E8-659C23D3AF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679" y="1877353"/>
            <a:ext cx="5998321" cy="3969964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8B457B1-F4B7-D551-82C0-E8631FD8891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03696" y="1877353"/>
            <a:ext cx="5685327" cy="3933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40157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D60EF-E3F2-C730-5127-4FE6494F3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46382" y="84328"/>
            <a:ext cx="2319309" cy="3103934"/>
          </a:xfrm>
        </p:spPr>
        <p:txBody>
          <a:bodyPr/>
          <a:lstStyle/>
          <a:p>
            <a:r>
              <a:rPr lang="en-US" dirty="0"/>
              <a:t>what about ligand entry?</a:t>
            </a:r>
            <a:endParaRPr lang="en-MX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89227FE-B037-76A7-D6E3-17A000B162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3382" y="-30326"/>
            <a:ext cx="4365236" cy="6218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59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2B4E8-916A-AE64-ABEE-6ADE59C63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MX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5AF987-BDE1-A522-1A99-660436C530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dynamics of F105 change depending on the ligand. </a:t>
            </a:r>
          </a:p>
          <a:p>
            <a:r>
              <a:rPr lang="en-US" dirty="0"/>
              <a:t>On MD, binding (once a ligand is located near the entry of the binding site) is in the tens of nanosecond regime.</a:t>
            </a:r>
            <a:endParaRPr lang="en-MX" dirty="0"/>
          </a:p>
        </p:txBody>
      </p:sp>
    </p:spTree>
    <p:extLst>
      <p:ext uri="{BB962C8B-B14F-4D97-AF65-F5344CB8AC3E}">
        <p14:creationId xmlns:p14="http://schemas.microsoft.com/office/powerpoint/2010/main" val="15315690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11303F-C6BE-2D5E-C6C5-6A611463C4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Esta platica esta disponible aqui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BD0171-261C-AB01-638E-180B5B7BF6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7411412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2448DC-3D53-2B28-22BE-9DAB3F576A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Intro</a:t>
            </a:r>
          </a:p>
        </p:txBody>
      </p:sp>
      <p:pic>
        <p:nvPicPr>
          <p:cNvPr id="7" name="Content Placeholder 6">
            <a:extLst>
              <a:ext uri="{FF2B5EF4-FFF2-40B4-BE49-F238E27FC236}">
                <a16:creationId xmlns:a16="http://schemas.microsoft.com/office/drawing/2014/main" id="{3A34E124-A52F-BD8A-9728-8E2A696911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71483" y="341073"/>
            <a:ext cx="8102286" cy="5354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61933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891B68-17A7-FF70-2180-A58DF90BD7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</a:t>
            </a:r>
            <a:r>
              <a:rPr lang="en-MX" dirty="0"/>
              <a:t>remio nobel 2013, Martin Karplus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70DE8C3C-F543-E9E0-98D3-8A2256D4869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54091" y="2071543"/>
            <a:ext cx="4663561" cy="34496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DBC0E6D-78AC-F29D-B691-8A0AC0E1E8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6346" y="1891362"/>
            <a:ext cx="3810000" cy="381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6518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3CFC51-6C9A-8B65-B477-1418863D09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H+H</a:t>
            </a:r>
            <a:r>
              <a:rPr lang="en-MX" baseline="-25000" dirty="0"/>
              <a:t>2</a:t>
            </a:r>
            <a:r>
              <a:rPr lang="en-MX" dirty="0"/>
              <a:t> simulations (1965)</a:t>
            </a:r>
          </a:p>
        </p:txBody>
      </p:sp>
      <p:pic>
        <p:nvPicPr>
          <p:cNvPr id="4" name="film1_a_reactive_nonlinear_HH2-2" descr="film1_a_reactive_nonlinear_HH2-2">
            <a:hlinkClick r:id="" action="ppaction://media"/>
            <a:extLst>
              <a:ext uri="{FF2B5EF4-FFF2-40B4-BE49-F238E27FC236}">
                <a16:creationId xmlns:a16="http://schemas.microsoft.com/office/drawing/2014/main" id="{335647C6-2767-D144-AC74-06833EABD93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3796506" y="2016125"/>
            <a:ext cx="4598988" cy="3449638"/>
          </a:xfrm>
        </p:spPr>
      </p:pic>
    </p:spTree>
    <p:extLst>
      <p:ext uri="{BB962C8B-B14F-4D97-AF65-F5344CB8AC3E}">
        <p14:creationId xmlns:p14="http://schemas.microsoft.com/office/powerpoint/2010/main" val="1593709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0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5C333-F972-8F02-5E17-C3D96E814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T</a:t>
            </a:r>
            <a:r>
              <a:rPr lang="en-US" dirty="0" err="1"/>
              <a:t>i</a:t>
            </a:r>
            <a:r>
              <a:rPr lang="en-MX" dirty="0"/>
              <a:t>me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94E0-C73F-91A7-3FAC-7BCA93109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X" dirty="0"/>
              <a:t>1 s</a:t>
            </a:r>
          </a:p>
          <a:p>
            <a:r>
              <a:rPr lang="en-MX" dirty="0"/>
              <a:t>0.001 s (milliseconds)</a:t>
            </a:r>
          </a:p>
          <a:p>
            <a:r>
              <a:rPr lang="en-MX" dirty="0"/>
              <a:t>0.000001s (microseconds)</a:t>
            </a:r>
          </a:p>
          <a:p>
            <a:r>
              <a:rPr lang="en-MX" dirty="0"/>
              <a:t>0.000000001 s (nanoseconds)</a:t>
            </a:r>
          </a:p>
          <a:p>
            <a:r>
              <a:rPr lang="en-MX" dirty="0"/>
              <a:t>0.000000000001 s (picoseconds)</a:t>
            </a:r>
          </a:p>
          <a:p>
            <a:r>
              <a:rPr lang="en-MX" dirty="0"/>
              <a:t>0.00000000000000.1 s (femptoseconds)</a:t>
            </a:r>
          </a:p>
        </p:txBody>
      </p:sp>
    </p:spTree>
    <p:extLst>
      <p:ext uri="{BB962C8B-B14F-4D97-AF65-F5344CB8AC3E}">
        <p14:creationId xmlns:p14="http://schemas.microsoft.com/office/powerpoint/2010/main" val="2989045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F753C6-4EEF-80E4-9B37-BE51EAC660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Karplus: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D214E8BD-AEDE-95BE-B44E-B188D2E31E7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54875" y="1967572"/>
            <a:ext cx="5396681" cy="3991927"/>
          </a:xfrm>
        </p:spPr>
      </p:pic>
    </p:spTree>
    <p:extLst>
      <p:ext uri="{BB962C8B-B14F-4D97-AF65-F5344CB8AC3E}">
        <p14:creationId xmlns:p14="http://schemas.microsoft.com/office/powerpoint/2010/main" val="90167479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25C333-F972-8F02-5E17-C3D96E814B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T</a:t>
            </a:r>
            <a:r>
              <a:rPr lang="en-US" dirty="0" err="1"/>
              <a:t>i</a:t>
            </a:r>
            <a:r>
              <a:rPr lang="en-MX" dirty="0"/>
              <a:t>me scale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8394E0-C73F-91A7-3FAC-7BCA93109BF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MX" dirty="0"/>
              <a:t>1 s ?</a:t>
            </a:r>
          </a:p>
          <a:p>
            <a:r>
              <a:rPr lang="en-MX" dirty="0"/>
              <a:t>0.001 s (milliseconds) With a large GPU cluster or coarse-grain</a:t>
            </a:r>
          </a:p>
          <a:p>
            <a:r>
              <a:rPr lang="en-MX" dirty="0"/>
              <a:t>0.000001s (microseconds) Today with GPU</a:t>
            </a:r>
          </a:p>
          <a:p>
            <a:r>
              <a:rPr lang="en-MX" dirty="0"/>
              <a:t>0.000000001 s (nanoseconds) 20 years ago</a:t>
            </a:r>
          </a:p>
          <a:p>
            <a:r>
              <a:rPr lang="en-MX" dirty="0"/>
              <a:t>0.000000000001 s (picoseconds) </a:t>
            </a:r>
          </a:p>
          <a:p>
            <a:r>
              <a:rPr lang="en-MX" dirty="0"/>
              <a:t>0.000000000000001 s (femptoseconds) 50 years ago.</a:t>
            </a:r>
          </a:p>
        </p:txBody>
      </p:sp>
    </p:spTree>
    <p:extLst>
      <p:ext uri="{BB962C8B-B14F-4D97-AF65-F5344CB8AC3E}">
        <p14:creationId xmlns:p14="http://schemas.microsoft.com/office/powerpoint/2010/main" val="2827474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BE5365-5B4E-91FA-399A-F346352394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MX" dirty="0"/>
              <a:t>Beta-lactoglobulin from Bos Taurus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D9C0F8-C3D1-372B-C059-69C4B81D048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1580" y="2015732"/>
            <a:ext cx="4041748" cy="3803177"/>
          </a:xfrm>
        </p:spPr>
        <p:txBody>
          <a:bodyPr/>
          <a:lstStyle/>
          <a:p>
            <a:r>
              <a:rPr lang="en-US" dirty="0"/>
              <a:t>Small 162 residue protein.</a:t>
            </a:r>
          </a:p>
          <a:p>
            <a:r>
              <a:rPr lang="en-US" dirty="0"/>
              <a:t>All beta protein.</a:t>
            </a:r>
          </a:p>
          <a:p>
            <a:r>
              <a:rPr lang="en-US" dirty="0"/>
              <a:t>Binds fatty acids and retinol/retinoic acid.</a:t>
            </a:r>
          </a:p>
          <a:p>
            <a:r>
              <a:rPr lang="en-US" dirty="0"/>
              <a:t>Very hydrophobic binding site.</a:t>
            </a:r>
          </a:p>
          <a:p>
            <a:r>
              <a:rPr lang="en-US" dirty="0"/>
              <a:t>Many XRD structures with several different ligands.</a:t>
            </a:r>
            <a:endParaRPr lang="en-MX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45FF8E2-A492-6AD9-0B40-2274581B4F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3216" y="1882529"/>
            <a:ext cx="3960769" cy="40695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9754765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Gallery">
      <a:majorFont>
        <a:latin typeface="Gill Sans MT" panose="020B0502020104020203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Gallery</Template>
  <TotalTime>2799</TotalTime>
  <Words>259</Words>
  <Application>Microsoft Macintosh PowerPoint</Application>
  <PresentationFormat>Widescreen</PresentationFormat>
  <Paragraphs>43</Paragraphs>
  <Slides>19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Gill Sans MT</vt:lpstr>
      <vt:lpstr>Gallery</vt:lpstr>
      <vt:lpstr>De picosegundos a microsegundos, el uso de las simulaciones computacionales para hacer preguntas de bioquímica.</vt:lpstr>
      <vt:lpstr>Esta platica esta disponible aqui</vt:lpstr>
      <vt:lpstr>Intro</vt:lpstr>
      <vt:lpstr>Premio nobel 2013, Martin Karplus</vt:lpstr>
      <vt:lpstr>H+H2 simulations (1965)</vt:lpstr>
      <vt:lpstr>Time scale</vt:lpstr>
      <vt:lpstr>Karplus:</vt:lpstr>
      <vt:lpstr>Time scale</vt:lpstr>
      <vt:lpstr>Beta-lactoglobulin from Bos Taurus</vt:lpstr>
      <vt:lpstr>RMSD</vt:lpstr>
      <vt:lpstr>Two possible ”reaction” coordinates</vt:lpstr>
      <vt:lpstr>Loop Closure</vt:lpstr>
      <vt:lpstr>Ligand position: ligand-F105</vt:lpstr>
      <vt:lpstr>Ligand position: ligand-F105</vt:lpstr>
      <vt:lpstr>F105</vt:lpstr>
      <vt:lpstr>F-105 dihedrals as a function of ligand</vt:lpstr>
      <vt:lpstr>what about ligand entry?</vt:lpstr>
      <vt:lpstr>what about ligand entry?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Conformational changes on the estrogen-related receptor probed by Gaussian accelerated molecular dynamics.</dc:title>
  <dc:creator>Microsoft Office User</dc:creator>
  <cp:lastModifiedBy>Kelvin</cp:lastModifiedBy>
  <cp:revision>50</cp:revision>
  <dcterms:created xsi:type="dcterms:W3CDTF">2023-10-20T21:13:08Z</dcterms:created>
  <dcterms:modified xsi:type="dcterms:W3CDTF">2024-01-26T06:00:31Z</dcterms:modified>
</cp:coreProperties>
</file>

<file path=docProps/thumbnail.jpeg>
</file>